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8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63C2-F202-44FF-93CD-D52656535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66673-ACF8-45F4-B167-E763ED9F1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1C83-AC47-4F7C-BF41-D51C2D2E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6258-F94D-409A-AC8A-C68C039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9C58-9CDF-4EEA-B8A6-E6ED2700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30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C016-5E73-4EF4-8342-8F367CEB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D8C9-C42A-4990-8B5F-935E1F51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EB8DF-D785-41F6-89C3-0B9419BF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E84A-47DE-4E19-A125-049DDA3B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FA14-E866-4CFA-8450-A2507D39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4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31826-DF2A-41C9-801C-568F17A67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062DF-E94B-4DD7-839E-72AC740BA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C2362-0A51-4466-A38A-13CA4C9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0B86E-9FBB-47A5-A9B6-29A628EE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D8E81-136B-44EF-A51F-EC6DA9E9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42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A813-60CD-439C-85A1-DE609AA6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65E2-0698-46A2-8FA0-DFE36624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B3C11-44C1-4340-A016-A8BCE8FA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E7928-4D72-4FC3-A01B-BD1AB101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E18E4-9A6A-41C4-91D7-8126FBB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1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A5C6-14A4-4B5F-92AF-63BA0495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E68F-E21A-44EE-959F-C17BEA6A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02223-DC03-4EC1-AA47-28CCD20A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8526D-B12F-4F0A-B1C7-E8AEB506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12C8C-EEF4-49B7-9609-5D54FBF2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53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8748-4CB1-4E19-B640-C4799F47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2863-50CE-4950-9EE8-1196D3D8C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55E39-ECB8-43C3-91CA-9C74BCEB9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4C7CB-63B6-4E3A-AA8E-C2EFAEC9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A6FB5-7E8F-464B-815E-B09390A3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BCCC-6C6F-4F9E-B199-85A6A0D4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41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59D4-41A0-48E2-822A-A4D8CB68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9F764-EE9C-4AAB-A609-1B25DC87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5A3AF-2789-48F1-812F-1BF5D095F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D9BF-E88D-4D9A-932C-B6075B165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E334B-CEAB-4941-ADB3-13749F9CA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AC8B8-ADC7-41E4-8080-4C2FA576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97142-2922-416F-82AE-2FBA9AF0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DC521-2024-4AC0-8812-C304FF9B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64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362D-A952-4F1F-AC9E-4F1B7E0E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1AAD0-D524-4ACB-BEDB-13252767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CA391-CC65-4FFD-8E29-F1728A20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3D435-678D-4106-876E-9E791860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93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DB497-1975-469E-BECB-98F06AF3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237FA-89F5-40EF-97B0-1A110116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EBB6-DB79-4C51-A43A-E1D27854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7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A6E4-76EB-4BFF-A71C-25C1AC0F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E1D89-435C-48CF-9352-169AB9A69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D8C16-B67E-4F3D-BC8A-E80FAF278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E8D6C-9FF2-4F5F-9F66-63B99867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6F94F-ABA9-40DE-BB5C-0AA02184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D9198-9B7A-4242-A6FA-A17C6B49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56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9480-8CEB-411B-A841-D2431DBC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AE6B6-1C5A-4A59-A1BB-4579D8AE2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5F46-C741-4677-9A5B-00CC101BA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1A5F2-81B5-41D7-B283-C233812D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9001-33B2-4668-A1EF-8463C5FD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7646F-9DB5-4912-A29B-6AD1CEF6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85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ED6CE-A48F-4B25-8C20-88248F5F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C0C33-CA63-4083-A333-79332D411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72AFD-08F1-4407-A8F9-B373AE1A3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B7BA-9A7E-4A29-B94A-B608AC77761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D9626-2C91-4193-B467-7D55EDB9B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42637-9CA4-481F-90D1-EC8646C18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6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57A6C5-F988-4643-9B45-7EDE8335E14D}"/>
              </a:ext>
            </a:extLst>
          </p:cNvPr>
          <p:cNvSpPr txBox="1"/>
          <p:nvPr/>
        </p:nvSpPr>
        <p:spPr>
          <a:xfrm>
            <a:off x="3329126" y="2743199"/>
            <a:ext cx="69068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ON CREDIT RISK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SHAIL SHAH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A541B3-CDE4-47EA-B73C-98800AD2EB90}"/>
              </a:ext>
            </a:extLst>
          </p:cNvPr>
          <p:cNvSpPr txBox="1"/>
          <p:nvPr/>
        </p:nvSpPr>
        <p:spPr>
          <a:xfrm>
            <a:off x="3240349" y="6581001"/>
            <a:ext cx="599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average income and annuity is almost same for  defaulters and non defaulters</a:t>
            </a:r>
            <a:endParaRPr lang="en-IN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D3BEF-5E7C-4EB0-8F1F-6211CB83F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8446" r="30753" b="21554"/>
          <a:stretch/>
        </p:blipFill>
        <p:spPr>
          <a:xfrm>
            <a:off x="2290438" y="3660248"/>
            <a:ext cx="5912529" cy="2920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FDC5ED-02DA-44EB-8E0F-FF5B1FE6A8B6}"/>
              </a:ext>
            </a:extLst>
          </p:cNvPr>
          <p:cNvSpPr txBox="1"/>
          <p:nvPr/>
        </p:nvSpPr>
        <p:spPr>
          <a:xfrm>
            <a:off x="3189302" y="273608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Defaulters are among those who has maximum income</a:t>
            </a:r>
            <a:endParaRPr lang="en-IN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77CBA4-E466-44C5-9682-B90B0EEB5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41812" r="31699" b="18447"/>
          <a:stretch/>
        </p:blipFill>
        <p:spPr>
          <a:xfrm>
            <a:off x="2112885" y="10641"/>
            <a:ext cx="5823752" cy="27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87D156-38C2-4038-96C6-9F3A82CD3190}"/>
              </a:ext>
            </a:extLst>
          </p:cNvPr>
          <p:cNvSpPr txBox="1"/>
          <p:nvPr/>
        </p:nvSpPr>
        <p:spPr>
          <a:xfrm>
            <a:off x="2299316" y="2542556"/>
            <a:ext cx="648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</a:t>
            </a:r>
            <a:endParaRPr lang="en-IN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1BF0-264C-4FCF-8389-B3DD9804E364}"/>
              </a:ext>
            </a:extLst>
          </p:cNvPr>
          <p:cNvSpPr txBox="1"/>
          <p:nvPr/>
        </p:nvSpPr>
        <p:spPr>
          <a:xfrm>
            <a:off x="349928" y="417250"/>
            <a:ext cx="11492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Only 8% of the clients are defaulters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Out of these 8% defaulters most of them are female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 66% of the clients don’t have car and among 66% female clients don’t have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Married clients are more defaulters.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Most of the defaulters have less than higher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Defaulters are among those who has maximum income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690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76D7E-58D4-4B8D-9260-1315D2C7DB83}"/>
              </a:ext>
            </a:extLst>
          </p:cNvPr>
          <p:cNvSpPr txBox="1"/>
          <p:nvPr/>
        </p:nvSpPr>
        <p:spPr>
          <a:xfrm>
            <a:off x="1225119" y="2015231"/>
            <a:ext cx="1021819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CREDIT RISK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risk is the credit risk or potential loss that may occur due to failure of borrower/ counterparty to meet the obligation on agreed terms and conditions of financial contract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CASE STUDY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case study aims to identify patterns which indicate if a client has difficulty paying their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installments which may be used for taking actions such as denying the loan, reducing the amount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loan, lending (to risky applicants) at a higher interest rate, etc.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8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C52C4-9032-46BA-9DC4-D92B9074139D}"/>
              </a:ext>
            </a:extLst>
          </p:cNvPr>
          <p:cNvSpPr txBox="1"/>
          <p:nvPr/>
        </p:nvSpPr>
        <p:spPr>
          <a:xfrm>
            <a:off x="692458" y="488272"/>
            <a:ext cx="10963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TWO DATASET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1)Application_data.csv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2)Previous_data.csv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FOR EDA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sourcing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6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31F66-6C41-4F53-924C-DA280B82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8" t="31041" r="13925" b="7916"/>
          <a:stretch/>
        </p:blipFill>
        <p:spPr>
          <a:xfrm>
            <a:off x="328473" y="502472"/>
            <a:ext cx="5601810" cy="2954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915B1-DBA6-48C6-91FB-4CDAAB2643D7}"/>
              </a:ext>
            </a:extLst>
          </p:cNvPr>
          <p:cNvSpPr txBox="1"/>
          <p:nvPr/>
        </p:nvSpPr>
        <p:spPr>
          <a:xfrm>
            <a:off x="683580" y="21073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application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6389D-D8DE-4754-B8D8-C06154C241FB}"/>
              </a:ext>
            </a:extLst>
          </p:cNvPr>
          <p:cNvSpPr txBox="1"/>
          <p:nvPr/>
        </p:nvSpPr>
        <p:spPr>
          <a:xfrm>
            <a:off x="1056442" y="3568583"/>
            <a:ext cx="4145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 cleaning dataset having null values</a:t>
            </a:r>
            <a:endParaRPr lang="en-IN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3A01B-1F23-4FB9-87B8-4E21A6BF3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 t="29644" r="24490" b="8867"/>
          <a:stretch/>
        </p:blipFill>
        <p:spPr>
          <a:xfrm>
            <a:off x="5770485" y="502472"/>
            <a:ext cx="6421515" cy="2954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E8AC73-CC03-41C3-B06F-DD55F4402AB0}"/>
              </a:ext>
            </a:extLst>
          </p:cNvPr>
          <p:cNvSpPr txBox="1"/>
          <p:nvPr/>
        </p:nvSpPr>
        <p:spPr>
          <a:xfrm>
            <a:off x="6468861" y="3456516"/>
            <a:ext cx="502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                                                               After cleaning 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09141-A324-4A0C-8EDE-94DA7EF5F6B6}"/>
              </a:ext>
            </a:extLst>
          </p:cNvPr>
          <p:cNvSpPr txBox="1"/>
          <p:nvPr/>
        </p:nvSpPr>
        <p:spPr>
          <a:xfrm>
            <a:off x="683580" y="3946781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previous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63C3A1-B7A2-449B-879C-F7493861D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70" t="21538" r="40145" b="4288"/>
          <a:stretch/>
        </p:blipFill>
        <p:spPr>
          <a:xfrm>
            <a:off x="328473" y="4417312"/>
            <a:ext cx="5246704" cy="2224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DE8495-D424-4E06-8ACB-536C22EC6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2" t="35081" r="52913" b="19741"/>
          <a:stretch/>
        </p:blipFill>
        <p:spPr>
          <a:xfrm>
            <a:off x="6273552" y="4316113"/>
            <a:ext cx="6039775" cy="23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86381-AD76-4EB9-8F6E-27EB50263DE8}"/>
              </a:ext>
            </a:extLst>
          </p:cNvPr>
          <p:cNvSpPr txBox="1"/>
          <p:nvPr/>
        </p:nvSpPr>
        <p:spPr>
          <a:xfrm>
            <a:off x="532659" y="25672"/>
            <a:ext cx="75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and visualization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3340A-6971-4A3E-A223-3155374E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39482" r="53107" b="26343"/>
          <a:stretch/>
        </p:blipFill>
        <p:spPr>
          <a:xfrm>
            <a:off x="532659" y="486078"/>
            <a:ext cx="3275860" cy="294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84B68-50B3-4BFF-B614-EBCED78D3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1683" r="61044" b="25696"/>
          <a:stretch/>
        </p:blipFill>
        <p:spPr>
          <a:xfrm>
            <a:off x="5877018" y="592505"/>
            <a:ext cx="2725444" cy="274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A7570-87F0-43FC-9C9D-6D659CE6C856}"/>
              </a:ext>
            </a:extLst>
          </p:cNvPr>
          <p:cNvSpPr txBox="1"/>
          <p:nvPr/>
        </p:nvSpPr>
        <p:spPr>
          <a:xfrm>
            <a:off x="2059619" y="3515557"/>
            <a:ext cx="654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Target variables are variables which shows the defaulters, out of the total clients who has applied for loans , 8% are likely to fail to repay the loan</a:t>
            </a:r>
            <a:endParaRPr lang="en-IN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EB001-8E76-4F29-9C69-A33F089BD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50000" r="52888" b="19353"/>
          <a:stretch/>
        </p:blipFill>
        <p:spPr>
          <a:xfrm>
            <a:off x="612559" y="4150336"/>
            <a:ext cx="3275860" cy="2534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A38F4-3364-41F0-9305-394520E59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94" t="41807" r="54783" b="22881"/>
          <a:stretch/>
        </p:blipFill>
        <p:spPr>
          <a:xfrm>
            <a:off x="6019060" y="3892963"/>
            <a:ext cx="3160450" cy="2534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0AC8D5-A407-415B-BDF0-834F12076708}"/>
              </a:ext>
            </a:extLst>
          </p:cNvPr>
          <p:cNvSpPr txBox="1"/>
          <p:nvPr/>
        </p:nvSpPr>
        <p:spPr>
          <a:xfrm>
            <a:off x="3613212" y="6427511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65% of the clients are female and they have more difficulties in paying loan comparison to male clients.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7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0D3072-0F57-4154-821E-3D74E06E8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0" t="39353" r="53544" b="30485"/>
          <a:stretch/>
        </p:blipFill>
        <p:spPr>
          <a:xfrm>
            <a:off x="204186" y="195309"/>
            <a:ext cx="3204839" cy="2334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7691-4826-4186-9D2B-2E77E572C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0" t="45706" r="54854" b="21317"/>
          <a:stretch/>
        </p:blipFill>
        <p:spPr>
          <a:xfrm>
            <a:off x="488272" y="3259429"/>
            <a:ext cx="3204839" cy="2493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244F0-9E3A-424B-B231-64346AE13744}"/>
              </a:ext>
            </a:extLst>
          </p:cNvPr>
          <p:cNvSpPr txBox="1"/>
          <p:nvPr/>
        </p:nvSpPr>
        <p:spPr>
          <a:xfrm>
            <a:off x="204186" y="2576301"/>
            <a:ext cx="538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applied for cash loan and among those clients are the defaulters</a:t>
            </a:r>
            <a:endParaRPr lang="en-IN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31FE7-B591-4248-8816-100BC9D51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5" t="51002" r="53253" b="8868"/>
          <a:stretch/>
        </p:blipFill>
        <p:spPr>
          <a:xfrm>
            <a:off x="5797117" y="140252"/>
            <a:ext cx="4589755" cy="2632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D6B1E-972F-4646-A663-F53EC625435D}"/>
              </a:ext>
            </a:extLst>
          </p:cNvPr>
          <p:cNvSpPr txBox="1"/>
          <p:nvPr/>
        </p:nvSpPr>
        <p:spPr>
          <a:xfrm>
            <a:off x="488272" y="5974672"/>
            <a:ext cx="479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66% of the clients don’t have car</a:t>
            </a:r>
            <a:endParaRPr lang="en-IN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EC4F5-15A0-4D53-9844-3F77EC762A78}"/>
              </a:ext>
            </a:extLst>
          </p:cNvPr>
          <p:cNvSpPr txBox="1"/>
          <p:nvPr/>
        </p:nvSpPr>
        <p:spPr>
          <a:xfrm>
            <a:off x="6748509" y="2633981"/>
            <a:ext cx="479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are laborer and they have payment difficulty than IT or HR staff</a:t>
            </a:r>
            <a:endParaRPr lang="en-IN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B8F87-A362-4293-9E47-F4AB2DF0C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9" t="32621" r="56675" b="33334"/>
          <a:stretch/>
        </p:blipFill>
        <p:spPr>
          <a:xfrm>
            <a:off x="6613864" y="3095645"/>
            <a:ext cx="2902998" cy="2417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98B3E-9770-4574-A5C6-FBB27BA409AE}"/>
              </a:ext>
            </a:extLst>
          </p:cNvPr>
          <p:cNvSpPr txBox="1"/>
          <p:nvPr/>
        </p:nvSpPr>
        <p:spPr>
          <a:xfrm>
            <a:off x="5797117" y="5743839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 57% of male clients and 43% of female clients own car</a:t>
            </a:r>
          </a:p>
        </p:txBody>
      </p:sp>
    </p:spTree>
    <p:extLst>
      <p:ext uri="{BB962C8B-B14F-4D97-AF65-F5344CB8AC3E}">
        <p14:creationId xmlns:p14="http://schemas.microsoft.com/office/powerpoint/2010/main" val="77379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70B95-0D9C-475F-B11F-095B75446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4" t="35728" r="57767" b="29321"/>
          <a:stretch/>
        </p:blipFill>
        <p:spPr>
          <a:xfrm>
            <a:off x="257451" y="4706"/>
            <a:ext cx="2938509" cy="2591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4B324-F626-45AF-B399-169125491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8" t="47120" r="52670" b="14046"/>
          <a:stretch/>
        </p:blipFill>
        <p:spPr>
          <a:xfrm>
            <a:off x="4953740" y="99698"/>
            <a:ext cx="5264458" cy="2795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01E66-0D2B-40FC-AAF8-7398F0056B2F}"/>
              </a:ext>
            </a:extLst>
          </p:cNvPr>
          <p:cNvSpPr txBox="1"/>
          <p:nvPr/>
        </p:nvSpPr>
        <p:spPr>
          <a:xfrm>
            <a:off x="5586272" y="282643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Most of the clients are married and most of defaulters are among them</a:t>
            </a:r>
            <a:endParaRPr lang="en-IN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2B7FF-4DD3-46A7-952B-F2FEAE2DFAFE}"/>
              </a:ext>
            </a:extLst>
          </p:cNvPr>
          <p:cNvSpPr txBox="1"/>
          <p:nvPr/>
        </p:nvSpPr>
        <p:spPr>
          <a:xfrm>
            <a:off x="640672" y="2757188"/>
            <a:ext cx="479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69% of the clients have their property</a:t>
            </a:r>
            <a:endParaRPr lang="en-IN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AC02B-3A7C-4BEF-9085-B52BD093A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4" t="35599" r="30971" b="24789"/>
          <a:stretch/>
        </p:blipFill>
        <p:spPr>
          <a:xfrm>
            <a:off x="2013010" y="3194866"/>
            <a:ext cx="5690587" cy="307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D29EE-FF80-4588-964B-0C937486F3D1}"/>
              </a:ext>
            </a:extLst>
          </p:cNvPr>
          <p:cNvSpPr txBox="1"/>
          <p:nvPr/>
        </p:nvSpPr>
        <p:spPr>
          <a:xfrm>
            <a:off x="2192784" y="6347534"/>
            <a:ext cx="561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average income and amount annuity paid is same for both male and female.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0049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7D5D8-E7C9-4453-98D7-24B9802A5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1" t="25243" r="45971" b="4855"/>
          <a:stretch/>
        </p:blipFill>
        <p:spPr>
          <a:xfrm>
            <a:off x="0" y="410165"/>
            <a:ext cx="4092607" cy="4793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379F0-5E04-442C-9E32-7EF6CC9A701F}"/>
              </a:ext>
            </a:extLst>
          </p:cNvPr>
          <p:cNvSpPr txBox="1"/>
          <p:nvPr/>
        </p:nvSpPr>
        <p:spPr>
          <a:xfrm>
            <a:off x="213063" y="5370991"/>
            <a:ext cx="429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with less than higher education are defaulters </a:t>
            </a:r>
            <a:endParaRPr lang="en-IN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042E8-3DE2-424A-96C7-37F8AD82A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6084" r="54272" b="22071"/>
          <a:stretch/>
        </p:blipFill>
        <p:spPr>
          <a:xfrm>
            <a:off x="5850384" y="111866"/>
            <a:ext cx="3802603" cy="285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AB917-A2CF-4366-B977-46ACBA030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22654" r="54636" b="45501"/>
          <a:stretch/>
        </p:blipFill>
        <p:spPr>
          <a:xfrm>
            <a:off x="5850385" y="3427385"/>
            <a:ext cx="3802602" cy="245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B33F1-85AC-4174-88F6-3DDE993CE95E}"/>
              </a:ext>
            </a:extLst>
          </p:cNvPr>
          <p:cNvSpPr txBox="1"/>
          <p:nvPr/>
        </p:nvSpPr>
        <p:spPr>
          <a:xfrm>
            <a:off x="5449410" y="3060128"/>
            <a:ext cx="529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Its positively correlated. Higher the loan amount loan, higher will be the annuity</a:t>
            </a:r>
            <a:endParaRPr lang="en-IN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5FE0E-A483-4AE6-9E69-6480E4AD8965}"/>
              </a:ext>
            </a:extLst>
          </p:cNvPr>
          <p:cNvSpPr txBox="1"/>
          <p:nvPr/>
        </p:nvSpPr>
        <p:spPr>
          <a:xfrm>
            <a:off x="5709821" y="5976152"/>
            <a:ext cx="52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Its positively correlated with 0.9 correlation. Higher the price of goods, higher  the loan amount respectively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194531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63A2D-6DA8-4AED-961C-C82DFA82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9" t="56310" r="60388" b="15987"/>
          <a:stretch/>
        </p:blipFill>
        <p:spPr>
          <a:xfrm>
            <a:off x="488272" y="177553"/>
            <a:ext cx="3071674" cy="2469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7658F-1011-4BCA-8189-43E57C17C7A1}"/>
              </a:ext>
            </a:extLst>
          </p:cNvPr>
          <p:cNvSpPr txBox="1"/>
          <p:nvPr/>
        </p:nvSpPr>
        <p:spPr>
          <a:xfrm>
            <a:off x="479394" y="2547891"/>
            <a:ext cx="3329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62% of the loan has been approved</a:t>
            </a:r>
            <a:endParaRPr lang="en-IN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D752C-CA41-4940-A0CA-3A734B6FF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7" t="38188" r="54782" b="29838"/>
          <a:stretch/>
        </p:blipFill>
        <p:spPr>
          <a:xfrm>
            <a:off x="5308847" y="355106"/>
            <a:ext cx="3704949" cy="2469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FBFFA-8DC4-4197-AB85-21EF1B9C43FB}"/>
              </a:ext>
            </a:extLst>
          </p:cNvPr>
          <p:cNvSpPr txBox="1"/>
          <p:nvPr/>
        </p:nvSpPr>
        <p:spPr>
          <a:xfrm>
            <a:off x="5521911" y="2824890"/>
            <a:ext cx="4864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correlation is 0.9. means the amount has been credited as applied for.</a:t>
            </a:r>
            <a:endParaRPr lang="en-IN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80AE1-9FF8-4050-89F4-93FBA6D9C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57734" r="54709" b="9645"/>
          <a:stretch/>
        </p:blipFill>
        <p:spPr>
          <a:xfrm>
            <a:off x="306279" y="3586578"/>
            <a:ext cx="3564385" cy="2388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BC71B-13C7-4FDD-8912-5EC892FED9DB}"/>
              </a:ext>
            </a:extLst>
          </p:cNvPr>
          <p:cNvSpPr txBox="1"/>
          <p:nvPr/>
        </p:nvSpPr>
        <p:spPr>
          <a:xfrm>
            <a:off x="656948" y="5974671"/>
            <a:ext cx="3564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positive correlation. </a:t>
            </a:r>
            <a:endParaRPr lang="en-IN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B95DB6-5564-4887-A0AD-F758E7910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7" t="41191" r="54199" b="26576"/>
          <a:stretch/>
        </p:blipFill>
        <p:spPr>
          <a:xfrm>
            <a:off x="5433133" y="3675353"/>
            <a:ext cx="3704949" cy="2299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1BDCA-A237-4475-9DD5-820C2C9BAFD1}"/>
              </a:ext>
            </a:extLst>
          </p:cNvPr>
          <p:cNvSpPr txBox="1"/>
          <p:nvPr/>
        </p:nvSpPr>
        <p:spPr>
          <a:xfrm>
            <a:off x="5521911" y="597467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most of the client’s permanent address differs from work address</a:t>
            </a:r>
          </a:p>
        </p:txBody>
      </p:sp>
    </p:spTree>
    <p:extLst>
      <p:ext uri="{BB962C8B-B14F-4D97-AF65-F5344CB8AC3E}">
        <p14:creationId xmlns:p14="http://schemas.microsoft.com/office/powerpoint/2010/main" val="99782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457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</dc:creator>
  <cp:lastModifiedBy>Shail</cp:lastModifiedBy>
  <cp:revision>4</cp:revision>
  <dcterms:created xsi:type="dcterms:W3CDTF">2021-08-17T14:05:59Z</dcterms:created>
  <dcterms:modified xsi:type="dcterms:W3CDTF">2021-08-18T07:43:17Z</dcterms:modified>
</cp:coreProperties>
</file>